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826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45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8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4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16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03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53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265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85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43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7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E1672-ACCB-46B6-909A-4FBCE5ECB5C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65322-C1FA-43CA-B3D3-D63543D5B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2285999"/>
          </a:xfrm>
        </p:spPr>
        <p:txBody>
          <a:bodyPr/>
          <a:lstStyle/>
          <a:p>
            <a:r>
              <a:rPr lang="en-US" dirty="0" smtClean="0"/>
              <a:t>Principles of Marketing for Nonprofit Organization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819400"/>
            <a:ext cx="8001000" cy="3352800"/>
          </a:xfrm>
        </p:spPr>
        <p:txBody>
          <a:bodyPr>
            <a:normAutofit fontScale="85000" lnSpcReduction="10000"/>
          </a:bodyPr>
          <a:lstStyle/>
          <a:p>
            <a:r>
              <a:rPr lang="en-US" sz="3600" dirty="0" smtClean="0"/>
              <a:t>Learning Objective </a:t>
            </a:r>
          </a:p>
          <a:p>
            <a:pPr lvl="0" fontAlgn="base"/>
            <a:r>
              <a:rPr lang="en-US" sz="3600" dirty="0"/>
              <a:t>Explain the difference between a customer and a consumer</a:t>
            </a:r>
          </a:p>
          <a:p>
            <a:pPr lvl="0" fontAlgn="base"/>
            <a:r>
              <a:rPr lang="en-US" sz="3600" dirty="0"/>
              <a:t>Define different types of organizations including B2C, B2B, and nonprofit organizations</a:t>
            </a:r>
          </a:p>
          <a:p>
            <a:pPr lvl="0" fontAlgn="base"/>
            <a:r>
              <a:rPr lang="en-US" sz="3600" dirty="0"/>
              <a:t>Provide examples of how each type of organization uses marketing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04795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2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Principles of Marketing for Nonprofit Organization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often think of marketing in the context of for-profit businesses and product sales, a wide variety of organizations use marketing to achieve their goals.</a:t>
            </a:r>
          </a:p>
          <a:p>
            <a:r>
              <a:rPr lang="en-US" dirty="0"/>
              <a:t>As in the for-profit world, nonprofit marketing includes advertising, promotion, public relations, and customer relationship </a:t>
            </a:r>
            <a:r>
              <a:rPr lang="en-US" dirty="0" smtClean="0"/>
              <a:t>management.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781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65238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For-Profit </a:t>
            </a:r>
            <a:r>
              <a:rPr lang="en-US" sz="4000" b="1" dirty="0"/>
              <a:t>Marketing versus Nonprofit Marketing</a:t>
            </a:r>
            <a:br>
              <a:rPr lang="en-US" sz="4000" b="1" dirty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For-profit organizations are typically privately owned or publicly traded companies with a primary purpose of earning money for their </a:t>
            </a:r>
            <a:r>
              <a:rPr lang="en-US" dirty="0" smtClean="0"/>
              <a:t>owners.</a:t>
            </a:r>
          </a:p>
          <a:p>
            <a:r>
              <a:rPr lang="en-US" dirty="0"/>
              <a:t>. Nonprofit organizations also earn money, but their primary purpose is to use these funds for a specific charitable purpose. </a:t>
            </a:r>
          </a:p>
        </p:txBody>
      </p:sp>
    </p:spTree>
    <p:extLst>
      <p:ext uri="{BB962C8B-B14F-4D97-AF65-F5344CB8AC3E}">
        <p14:creationId xmlns:p14="http://schemas.microsoft.com/office/powerpoint/2010/main" val="4151801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/>
              <a:t>they must use these funds in specific, philanthropic ways in order to maintain their nonprofit status. Marketing efforts focus on activities that promote the organization’s mission</a:t>
            </a:r>
            <a:r>
              <a:rPr lang="en-US" dirty="0" smtClean="0"/>
              <a:t>.</a:t>
            </a:r>
          </a:p>
          <a:p>
            <a:r>
              <a:rPr lang="en-US" dirty="0"/>
              <a:t>A school, college, or university might use marketing to attract students, improve academic reputation, and solicit donations from </a:t>
            </a:r>
            <a:r>
              <a:rPr lang="en-US" dirty="0" smtClean="0"/>
              <a:t>alumni.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246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Business-to-Consumer </a:t>
            </a:r>
            <a:r>
              <a:rPr lang="en-US" sz="4000" b="1" dirty="0"/>
              <a:t>and Business-to-Business Marketing</a:t>
            </a:r>
            <a:br>
              <a:rPr lang="en-US" sz="4000" b="1" dirty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An important distinction in how organizations use marketing is whether their efforts target business-to-consumer (B2C) transactions or business-to-business (B2B) </a:t>
            </a:r>
            <a:r>
              <a:rPr lang="en-US" sz="4000" dirty="0" smtClean="0"/>
              <a:t>transactions.</a:t>
            </a:r>
          </a:p>
          <a:p>
            <a:pPr marL="0" indent="0" algn="ctr">
              <a:buNone/>
            </a:pPr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422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Business-to-Consumer </a:t>
            </a:r>
            <a:r>
              <a:rPr lang="en-US" sz="4000" b="1" dirty="0"/>
              <a:t>and Business-to-Business Marketing</a:t>
            </a:r>
            <a:br>
              <a:rPr lang="en-US" sz="4000" b="1" dirty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business and marketing,</a:t>
            </a:r>
            <a:endParaRPr lang="en-US" dirty="0" smtClean="0"/>
          </a:p>
          <a:p>
            <a:r>
              <a:rPr lang="en-US" dirty="0" smtClean="0"/>
              <a:t>the</a:t>
            </a:r>
            <a:r>
              <a:rPr lang="en-US" dirty="0"/>
              <a:t> </a:t>
            </a:r>
            <a:r>
              <a:rPr lang="en-US" b="1" dirty="0"/>
              <a:t>consumer</a:t>
            </a:r>
            <a:r>
              <a:rPr lang="en-US" dirty="0"/>
              <a:t> is the individual who actually uses the product. The </a:t>
            </a:r>
            <a:r>
              <a:rPr lang="en-US" b="1" dirty="0"/>
              <a:t>customer</a:t>
            </a:r>
            <a:r>
              <a:rPr lang="en-US" dirty="0"/>
              <a:t> is the individual who buys the product from a </a:t>
            </a:r>
            <a:r>
              <a:rPr lang="en-US" dirty="0" smtClean="0"/>
              <a:t>business</a:t>
            </a:r>
          </a:p>
          <a:p>
            <a:r>
              <a:rPr lang="en-US" dirty="0"/>
              <a:t>In some transactions, these are the same person, but in other transactions they are different entities.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667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Business-to-Consumer </a:t>
            </a:r>
            <a:r>
              <a:rPr lang="en-US" b="1" dirty="0"/>
              <a:t>and Business-to-Business Marketing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>
            <a:normAutofit/>
          </a:bodyPr>
          <a:lstStyle/>
          <a:p>
            <a:r>
              <a:rPr lang="en-US" sz="4800" b="1" dirty="0"/>
              <a:t>A B2B Emphasis</a:t>
            </a:r>
          </a:p>
          <a:p>
            <a:r>
              <a:rPr lang="en-US" sz="4800" b="1" dirty="0"/>
              <a:t>A B2C Emphasis</a:t>
            </a:r>
          </a:p>
          <a:p>
            <a:r>
              <a:rPr lang="en-US" sz="4800" b="1" dirty="0"/>
              <a:t>Dual Emphasis: B2B and B2C</a:t>
            </a:r>
          </a:p>
        </p:txBody>
      </p:sp>
    </p:spTree>
    <p:extLst>
      <p:ext uri="{BB962C8B-B14F-4D97-AF65-F5344CB8AC3E}">
        <p14:creationId xmlns:p14="http://schemas.microsoft.com/office/powerpoint/2010/main" val="2964775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Principals of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Perception </a:t>
            </a:r>
            <a:r>
              <a:rPr lang="en-US" dirty="0"/>
              <a:t>is </a:t>
            </a:r>
            <a:r>
              <a:rPr lang="en-US" dirty="0" smtClean="0"/>
              <a:t>reality.</a:t>
            </a:r>
          </a:p>
          <a:p>
            <a:r>
              <a:rPr lang="en-US" dirty="0" smtClean="0"/>
              <a:t>Create </a:t>
            </a:r>
            <a:r>
              <a:rPr lang="en-US" dirty="0"/>
              <a:t>your </a:t>
            </a:r>
            <a:r>
              <a:rPr lang="en-US" dirty="0" smtClean="0"/>
              <a:t>identity.</a:t>
            </a:r>
          </a:p>
          <a:p>
            <a:r>
              <a:rPr lang="en-US" dirty="0" smtClean="0"/>
              <a:t>The </a:t>
            </a:r>
            <a:r>
              <a:rPr lang="en-US" dirty="0"/>
              <a:t>cause is the </a:t>
            </a:r>
            <a:r>
              <a:rPr lang="en-US" dirty="0" smtClean="0"/>
              <a:t>hero.</a:t>
            </a:r>
          </a:p>
          <a:p>
            <a:r>
              <a:rPr lang="en-US" dirty="0" smtClean="0"/>
              <a:t>One voice</a:t>
            </a:r>
          </a:p>
          <a:p>
            <a:r>
              <a:rPr lang="en-US" dirty="0" smtClean="0"/>
              <a:t>The </a:t>
            </a:r>
            <a:r>
              <a:rPr lang="en-US" dirty="0"/>
              <a:t>power of </a:t>
            </a:r>
            <a:r>
              <a:rPr lang="en-US" dirty="0" smtClean="0"/>
              <a:t>storytelling</a:t>
            </a:r>
          </a:p>
          <a:p>
            <a:r>
              <a:rPr lang="en-US" dirty="0" smtClean="0"/>
              <a:t>Advocates </a:t>
            </a:r>
            <a:r>
              <a:rPr lang="en-US" dirty="0"/>
              <a:t>one and </a:t>
            </a:r>
            <a:r>
              <a:rPr lang="en-US" dirty="0" smtClean="0"/>
              <a:t>all</a:t>
            </a:r>
          </a:p>
          <a:p>
            <a:r>
              <a:rPr lang="en-US" dirty="0"/>
              <a:t>L</a:t>
            </a:r>
            <a:r>
              <a:rPr lang="en-US" dirty="0" smtClean="0"/>
              <a:t>et </a:t>
            </a:r>
            <a:r>
              <a:rPr lang="en-US" dirty="0"/>
              <a:t>your heart show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99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Core </a:t>
            </a:r>
            <a:r>
              <a:rPr lang="en-US" dirty="0"/>
              <a:t>Principles </a:t>
            </a:r>
            <a:r>
              <a:rPr lang="en-US" sz="3600" dirty="0" smtClean="0"/>
              <a:t>for Nonprofit</a:t>
            </a:r>
            <a:r>
              <a:rPr lang="en-US" dirty="0"/>
              <a:t> Marketing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b="1" dirty="0"/>
              <a:t>Nonprofits should be </a:t>
            </a:r>
            <a:r>
              <a:rPr lang="en-US" b="1" dirty="0" smtClean="0"/>
              <a:t>marketing</a:t>
            </a:r>
          </a:p>
          <a:p>
            <a:r>
              <a:rPr lang="en-US" b="1" dirty="0"/>
              <a:t>Think more like a </a:t>
            </a:r>
            <a:r>
              <a:rPr lang="en-US" b="1" dirty="0" smtClean="0"/>
              <a:t>corporation</a:t>
            </a:r>
          </a:p>
          <a:p>
            <a:r>
              <a:rPr lang="en-US" b="1" dirty="0"/>
              <a:t>Invest the proper </a:t>
            </a:r>
            <a:r>
              <a:rPr lang="en-US" b="1" dirty="0" smtClean="0"/>
              <a:t>budget</a:t>
            </a:r>
          </a:p>
          <a:p>
            <a:r>
              <a:rPr lang="en-US" b="1" dirty="0"/>
              <a:t> Know your audience</a:t>
            </a:r>
          </a:p>
          <a:p>
            <a:r>
              <a:rPr lang="en-US" b="1" dirty="0"/>
              <a:t>Share your social impact </a:t>
            </a:r>
            <a:r>
              <a:rPr lang="en-US" b="1" dirty="0" smtClean="0"/>
              <a:t>stories</a:t>
            </a:r>
          </a:p>
          <a:p>
            <a:r>
              <a:rPr lang="en-US" b="1" dirty="0"/>
              <a:t> Give before you ask</a:t>
            </a:r>
          </a:p>
          <a:p>
            <a:r>
              <a:rPr lang="en-US" b="1" dirty="0"/>
              <a:t>Embrace digital marketing &amp; </a:t>
            </a:r>
            <a:r>
              <a:rPr lang="en-US" b="1" dirty="0" smtClean="0"/>
              <a:t>technology</a:t>
            </a:r>
          </a:p>
          <a:p>
            <a:r>
              <a:rPr lang="en-US" b="1" dirty="0"/>
              <a:t>Be bold and cut through the</a:t>
            </a:r>
            <a:r>
              <a:rPr lang="en-US" b="1"/>
              <a:t> </a:t>
            </a:r>
            <a:r>
              <a:rPr lang="en-US" b="1" smtClean="0"/>
              <a:t>noise.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40729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268</Words>
  <Application>Microsoft Office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Principles of Marketing for Nonprofit Organization</vt:lpstr>
      <vt:lpstr>Principles of Marketing for Nonprofit Organization</vt:lpstr>
      <vt:lpstr> For-Profit Marketing versus Nonprofit Marketing </vt:lpstr>
      <vt:lpstr>PowerPoint Presentation</vt:lpstr>
      <vt:lpstr> Business-to-Consumer and Business-to-Business Marketing </vt:lpstr>
      <vt:lpstr> Business-to-Consumer and Business-to-Business Marketing </vt:lpstr>
      <vt:lpstr>  Business-to-Consumer and Business-to-Business Marketing </vt:lpstr>
      <vt:lpstr>Principals of Marketing</vt:lpstr>
      <vt:lpstr> Core Principles for Nonprofit Marketing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Marketing for Nonprofit Organization</dc:title>
  <dc:creator>Grace</dc:creator>
  <cp:lastModifiedBy>Grace</cp:lastModifiedBy>
  <cp:revision>7</cp:revision>
  <dcterms:created xsi:type="dcterms:W3CDTF">2020-04-01T06:46:24Z</dcterms:created>
  <dcterms:modified xsi:type="dcterms:W3CDTF">2020-04-01T07:59:40Z</dcterms:modified>
</cp:coreProperties>
</file>